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411" r:id="rId7"/>
    <p:sldId id="412" r:id="rId8"/>
    <p:sldId id="418" r:id="rId9"/>
    <p:sldId id="413" r:id="rId10"/>
    <p:sldId id="414" r:id="rId11"/>
    <p:sldId id="415" r:id="rId12"/>
    <p:sldId id="419" r:id="rId13"/>
    <p:sldId id="307" r:id="rId14"/>
    <p:sldId id="282" r:id="rId15"/>
    <p:sldId id="284" r:id="rId16"/>
    <p:sldId id="286" r:id="rId17"/>
    <p:sldId id="308" r:id="rId18"/>
    <p:sldId id="287" r:id="rId19"/>
    <p:sldId id="288" r:id="rId20"/>
    <p:sldId id="299" r:id="rId21"/>
    <p:sldId id="435" r:id="rId22"/>
    <p:sldId id="436" r:id="rId23"/>
    <p:sldId id="437" r:id="rId24"/>
    <p:sldId id="438" r:id="rId25"/>
    <p:sldId id="300" r:id="rId2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77AF9"/>
    <a:srgbClr val="2684E2"/>
    <a:srgbClr val="3CCCC7"/>
    <a:srgbClr val="1C76CE"/>
    <a:srgbClr val="FA783A"/>
    <a:srgbClr val="00AF92"/>
    <a:srgbClr val="FF6D67"/>
    <a:srgbClr val="FF3D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267"/>
        <p:guide pos="76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slide" Target="slide4.xml"/><Relationship Id="rId7" Type="http://schemas.openxmlformats.org/officeDocument/2006/relationships/slide" Target="slide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2.wdp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microsoft.com/office/2007/relationships/hdphoto" Target="../media/hdphoto3.wdp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5.xml"/><Relationship Id="rId3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68490" y="1298575"/>
            <a:ext cx="5390515" cy="4166235"/>
            <a:chOff x="10974" y="2045"/>
            <a:chExt cx="8489" cy="6561"/>
          </a:xfrm>
        </p:grpSpPr>
        <p:grpSp>
          <p:nvGrpSpPr>
            <p:cNvPr id="88" name="组合 87"/>
            <p:cNvGrpSpPr/>
            <p:nvPr/>
          </p:nvGrpSpPr>
          <p:grpSpPr>
            <a:xfrm>
              <a:off x="10974" y="2045"/>
              <a:ext cx="8489" cy="6561"/>
              <a:chOff x="4139952" y="769866"/>
              <a:chExt cx="4678495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 rot="0"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0" name="矩形 12"/>
              <p:cNvSpPr/>
              <p:nvPr/>
            </p:nvSpPr>
            <p:spPr>
              <a:xfrm rot="1872432">
                <a:off x="6746242" y="847193"/>
                <a:ext cx="2072205" cy="3326162"/>
              </a:xfrm>
              <a:custGeom>
                <a:avLst/>
                <a:gdLst/>
                <a:ahLst/>
                <a:cxnLst/>
                <a:rect l="l" t="t" r="r" b="b"/>
                <a:pathLst>
                  <a:path w="2072205" h="3326162">
                    <a:moveTo>
                      <a:pt x="0" y="464340"/>
                    </a:moveTo>
                    <a:lnTo>
                      <a:pt x="766499" y="0"/>
                    </a:lnTo>
                    <a:lnTo>
                      <a:pt x="801012" y="0"/>
                    </a:lnTo>
                    <a:lnTo>
                      <a:pt x="2072205" y="2098395"/>
                    </a:lnTo>
                    <a:lnTo>
                      <a:pt x="45496" y="3326162"/>
                    </a:lnTo>
                    <a:lnTo>
                      <a:pt x="0" y="3326162"/>
                    </a:ln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 descr="QQ截图201801112244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3" y="2568"/>
              <a:ext cx="7109" cy="4079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1484630"/>
            <a:ext cx="7743190" cy="3680460"/>
            <a:chOff x="0" y="2338"/>
            <a:chExt cx="12194" cy="5796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2338"/>
              <a:ext cx="12194" cy="4015"/>
              <a:chOff x="0" y="2338"/>
              <a:chExt cx="12194" cy="4015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3223"/>
                <a:ext cx="12195" cy="3131"/>
              </a:xfrm>
              <a:prstGeom prst="rect">
                <a:avLst/>
              </a:prstGeom>
              <a:solidFill>
                <a:srgbClr val="2684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标题 4"/>
              <p:cNvSpPr txBox="1"/>
              <p:nvPr/>
            </p:nvSpPr>
            <p:spPr>
              <a:xfrm>
                <a:off x="2872" y="2338"/>
                <a:ext cx="8322" cy="8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altLang="zh-CN" sz="3600" b="1" dirty="0" smtClean="0">
                    <a:solidFill>
                      <a:srgbClr val="2684E2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THE BUSINESS PLAN</a:t>
                </a:r>
                <a:endParaRPr lang="en-US" altLang="zh-CN" sz="36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824" y="6646"/>
              <a:ext cx="6260" cy="1489"/>
              <a:chOff x="2824" y="6646"/>
              <a:chExt cx="6260" cy="1489"/>
            </a:xfrm>
          </p:grpSpPr>
          <p:grpSp>
            <p:nvGrpSpPr>
              <p:cNvPr id="9" name="组合 8"/>
              <p:cNvGrpSpPr/>
              <p:nvPr/>
            </p:nvGrpSpPr>
            <p:grpSpPr>
              <a:xfrm rot="0">
                <a:off x="7610" y="6661"/>
                <a:ext cx="1474" cy="1474"/>
                <a:chOff x="7610" y="6661"/>
                <a:chExt cx="1474" cy="1474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7610" y="6661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1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2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70C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3" name="KSO_Shape">
                  <a:hlinkClick r:id="rId7" tooltip="" action="ppaction://hlinksldjump"/>
                </p:cNvPr>
                <p:cNvSpPr/>
                <p:nvPr/>
              </p:nvSpPr>
              <p:spPr bwMode="auto">
                <a:xfrm>
                  <a:off x="7991" y="7141"/>
                  <a:ext cx="712" cy="48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 rot="0">
                <a:off x="2824" y="6646"/>
                <a:ext cx="1474" cy="1474"/>
                <a:chOff x="2824" y="6646"/>
                <a:chExt cx="1474" cy="1474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2824" y="6646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5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6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7" name="KSO_Shape">
                  <a:hlinkClick r:id="rId8" tooltip="" action="ppaction://hlinksldjump"/>
                </p:cNvPr>
                <p:cNvSpPr/>
                <p:nvPr/>
              </p:nvSpPr>
              <p:spPr bwMode="auto">
                <a:xfrm>
                  <a:off x="3246" y="7126"/>
                  <a:ext cx="631" cy="496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 rot="0">
                <a:off x="4447" y="6647"/>
                <a:ext cx="1474" cy="1474"/>
                <a:chOff x="1677608" y="2996952"/>
                <a:chExt cx="1395643" cy="1395643"/>
              </a:xfrm>
            </p:grpSpPr>
            <p:sp>
              <p:nvSpPr>
                <p:cNvPr id="73" name="Oval 60"/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rgbClr val="FA783A"/>
                    </a:solidFill>
                  </a:endParaRPr>
                </a:p>
              </p:txBody>
            </p:sp>
            <p:sp>
              <p:nvSpPr>
                <p:cNvPr id="74" name="Oval 29"/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FA783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IN-BoldItalic" pitchFamily="50" charset="0"/>
                  </a:endParaRPr>
                </a:p>
              </p:txBody>
            </p:sp>
          </p:grpSp>
          <p:sp>
            <p:nvSpPr>
              <p:cNvPr id="75" name="KSO_Shape">
                <a:hlinkClick r:id="rId9" tooltip="" action="ppaction://hlinksldjump"/>
              </p:cNvPr>
              <p:cNvSpPr/>
              <p:nvPr/>
            </p:nvSpPr>
            <p:spPr bwMode="auto">
              <a:xfrm>
                <a:off x="4866" y="7127"/>
                <a:ext cx="636" cy="541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dirty="0">
                  <a:solidFill>
                    <a:srgbClr val="1C666E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 rot="0">
                <a:off x="6011" y="6647"/>
                <a:ext cx="1474" cy="1474"/>
                <a:chOff x="6011" y="6647"/>
                <a:chExt cx="1474" cy="1474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6011" y="6647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77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78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79" name="KSO_Shape">
                  <a:hlinkClick r:id="rId10" tooltip="" action="ppaction://hlinksldjump"/>
                </p:cNvPr>
                <p:cNvSpPr/>
                <p:nvPr/>
              </p:nvSpPr>
              <p:spPr bwMode="auto">
                <a:xfrm>
                  <a:off x="6469" y="7104"/>
                  <a:ext cx="557" cy="535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58" name="TextBox 57"/>
          <p:cNvSpPr txBox="1"/>
          <p:nvPr/>
        </p:nvSpPr>
        <p:spPr>
          <a:xfrm>
            <a:off x="318135" y="2409190"/>
            <a:ext cx="7107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31200" y="612902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4" grpId="0" animBg="1"/>
      <p:bldP spid="5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瞎说一下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角三角形 80"/>
          <p:cNvSpPr/>
          <p:nvPr/>
        </p:nvSpPr>
        <p:spPr>
          <a:xfrm rot="13500000">
            <a:off x="6503670" y="32045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03521" y="23981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04315" y="40403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02877" y="48468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2151" y="30632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82151" y="22425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82151" y="38855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84056" y="47063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20981" y="4706704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懒政，只求安稳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62013" y="5025610"/>
            <a:ext cx="2391104" cy="414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先放着吧，中期发展对象。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461153" y="3885406"/>
            <a:ext cx="246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好大喜功，急于出成绩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38705" y="4214813"/>
            <a:ext cx="280352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以各项考核指标、经济数据的可视化分析为重点进行推广。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176226" y="306343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踏实，实干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098665" y="3330893"/>
            <a:ext cx="271208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以数据采集及可视化分析、公共便民服务等模块进行推广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668270" y="2201545"/>
            <a:ext cx="19894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敢于创新，实干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731750" y="2490877"/>
            <a:ext cx="2391104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产品的七大模块，都是为他而来。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115" y="1137285"/>
            <a:ext cx="849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鉴于我国国情，领导干部大体分为如下四类：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11" grpId="0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61" name="KSO_Shape"/>
            <p:cNvSpPr/>
            <p:nvPr/>
          </p:nvSpPr>
          <p:spPr bwMode="auto">
            <a:xfrm>
              <a:off x="6243" y="4352"/>
              <a:ext cx="1302" cy="110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680" y="1911350"/>
            <a:ext cx="6626225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300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10572975" y="2215243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680" y="4364990"/>
            <a:ext cx="582422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649065" y="4477985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en-US" altLang="zh-CN">
              <a:latin typeface="DIN-BoldItalic" pitchFamily="50" charset="0"/>
            </a:endParaRPr>
          </a:p>
        </p:txBody>
      </p: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3CC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395" y="2369820"/>
            <a:ext cx="434848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个月时间，初步完成主要功能开发；长期进行功能扩展，版本迭代。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395" y="2090420"/>
            <a:ext cx="42938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025" y="4910455"/>
            <a:ext cx="3929380" cy="37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中期成立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研究院，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个月完成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025" y="4584065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政策解读、问答社区</a:t>
            </a:r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endParaRPr lang="zh-CN" altLang="en-US" sz="16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665" y="1584960"/>
            <a:ext cx="4613910" cy="4427220"/>
            <a:chOff x="379" y="2496"/>
            <a:chExt cx="7266" cy="6972"/>
          </a:xfrm>
        </p:grpSpPr>
        <p:grpSp>
          <p:nvGrpSpPr>
            <p:cNvPr id="36" name="组合 35"/>
            <p:cNvGrpSpPr/>
            <p:nvPr/>
          </p:nvGrpSpPr>
          <p:grpSpPr>
            <a:xfrm>
              <a:off x="379" y="2496"/>
              <a:ext cx="7267" cy="6973"/>
              <a:chOff x="254728" y="2282797"/>
              <a:chExt cx="3973859" cy="3343304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254728" y="2282797"/>
                <a:ext cx="3973859" cy="3343304"/>
                <a:chOff x="254728" y="2282797"/>
                <a:chExt cx="3973859" cy="3343304"/>
              </a:xfrm>
            </p:grpSpPr>
            <p:pic>
              <p:nvPicPr>
                <p:cNvPr id="39" name="Picture 5" descr="ipad.png"/>
                <p:cNvPicPr>
                  <a:picLocks noChangeAspect="1"/>
                </p:cNvPicPr>
                <p:nvPr/>
              </p:nvPicPr>
              <p:blipFill rotWithShape="1">
                <a:blip r:embed="rId1" cstate="print"/>
                <a:srcRect b="12250"/>
                <a:stretch>
                  <a:fillRect/>
                </a:stretch>
              </p:blipFill>
              <p:spPr>
                <a:xfrm>
                  <a:off x="254728" y="2282797"/>
                  <a:ext cx="3973859" cy="3343304"/>
                </a:xfrm>
                <a:prstGeom prst="rect">
                  <a:avLst/>
                </a:prstGeom>
              </p:spPr>
            </p:pic>
            <p:pic>
              <p:nvPicPr>
                <p:cNvPr id="40" name="Picture 7" descr="ipad-light.png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flipH="1">
                  <a:off x="2106494" y="2366788"/>
                  <a:ext cx="1220616" cy="2762237"/>
                </a:xfrm>
                <a:prstGeom prst="rect">
                  <a:avLst/>
                </a:prstGeom>
              </p:spPr>
            </p:pic>
          </p:grpSp>
          <p:pic>
            <p:nvPicPr>
              <p:cNvPr id="38" name="图片 3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3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48" t="7873" r="24855" b="7873"/>
              <a:stretch>
                <a:fillRect/>
              </a:stretch>
            </p:blipFill>
            <p:spPr>
              <a:xfrm>
                <a:off x="1166322" y="2589832"/>
                <a:ext cx="2058741" cy="2484288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</p:pic>
        </p:grpSp>
        <p:pic>
          <p:nvPicPr>
            <p:cNvPr id="3" name="图片 2" descr="QQ截图2018011122554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6" y="2918"/>
              <a:ext cx="3795" cy="5399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231130" y="3138170"/>
            <a:ext cx="6170930" cy="1130300"/>
            <a:chOff x="8049" y="4946"/>
            <a:chExt cx="9718" cy="1780"/>
          </a:xfrm>
        </p:grpSpPr>
        <p:grpSp>
          <p:nvGrpSpPr>
            <p:cNvPr id="6" name="组合 5"/>
            <p:cNvGrpSpPr/>
            <p:nvPr/>
          </p:nvGrpSpPr>
          <p:grpSpPr>
            <a:xfrm>
              <a:off x="8049" y="4946"/>
              <a:ext cx="9718" cy="1780"/>
              <a:chOff x="8049" y="4946"/>
              <a:chExt cx="9718" cy="1780"/>
            </a:xfrm>
          </p:grpSpPr>
          <p:sp>
            <p:nvSpPr>
              <p:cNvPr id="12" name="任意多边形 11"/>
              <p:cNvSpPr/>
              <p:nvPr/>
            </p:nvSpPr>
            <p:spPr>
              <a:xfrm flipH="1">
                <a:off x="8049" y="4946"/>
                <a:ext cx="9718" cy="1780"/>
              </a:xfrm>
              <a:custGeom>
                <a:avLst/>
                <a:gdLst>
                  <a:gd name="connsiteX0" fmla="*/ 5061858 w 5061858"/>
                  <a:gd name="connsiteY0" fmla="*/ 0 h 1130346"/>
                  <a:gd name="connsiteX1" fmla="*/ 565173 w 5061858"/>
                  <a:gd name="connsiteY1" fmla="*/ 0 h 1130346"/>
                  <a:gd name="connsiteX2" fmla="*/ 562794 w 5061858"/>
                  <a:gd name="connsiteY2" fmla="*/ 0 h 1130346"/>
                  <a:gd name="connsiteX3" fmla="*/ 562794 w 5061858"/>
                  <a:gd name="connsiteY3" fmla="*/ 240 h 1130346"/>
                  <a:gd name="connsiteX4" fmla="*/ 451271 w 5061858"/>
                  <a:gd name="connsiteY4" fmla="*/ 11482 h 1130346"/>
                  <a:gd name="connsiteX5" fmla="*/ 0 w 5061858"/>
                  <a:gd name="connsiteY5" fmla="*/ 565173 h 1130346"/>
                  <a:gd name="connsiteX6" fmla="*/ 451271 w 5061858"/>
                  <a:gd name="connsiteY6" fmla="*/ 1118864 h 1130346"/>
                  <a:gd name="connsiteX7" fmla="*/ 562794 w 5061858"/>
                  <a:gd name="connsiteY7" fmla="*/ 1130106 h 1130346"/>
                  <a:gd name="connsiteX8" fmla="*/ 562794 w 5061858"/>
                  <a:gd name="connsiteY8" fmla="*/ 1130345 h 1130346"/>
                  <a:gd name="connsiteX9" fmla="*/ 565163 w 5061858"/>
                  <a:gd name="connsiteY9" fmla="*/ 1130345 h 1130346"/>
                  <a:gd name="connsiteX10" fmla="*/ 565173 w 5061858"/>
                  <a:gd name="connsiteY10" fmla="*/ 1130346 h 1130346"/>
                  <a:gd name="connsiteX11" fmla="*/ 565183 w 5061858"/>
                  <a:gd name="connsiteY11" fmla="*/ 1130345 h 1130346"/>
                  <a:gd name="connsiteX12" fmla="*/ 5061858 w 5061858"/>
                  <a:gd name="connsiteY12" fmla="*/ 1130345 h 113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61858" h="1130346">
                    <a:moveTo>
                      <a:pt x="5061858" y="0"/>
                    </a:moveTo>
                    <a:lnTo>
                      <a:pt x="565173" y="0"/>
                    </a:lnTo>
                    <a:lnTo>
                      <a:pt x="562794" y="0"/>
                    </a:lnTo>
                    <a:lnTo>
                      <a:pt x="562794" y="240"/>
                    </a:lnTo>
                    <a:lnTo>
                      <a:pt x="451271" y="11482"/>
                    </a:lnTo>
                    <a:cubicBezTo>
                      <a:pt x="193731" y="64183"/>
                      <a:pt x="0" y="292054"/>
                      <a:pt x="0" y="565173"/>
                    </a:cubicBezTo>
                    <a:cubicBezTo>
                      <a:pt x="0" y="838292"/>
                      <a:pt x="193731" y="1066163"/>
                      <a:pt x="451271" y="1118864"/>
                    </a:cubicBezTo>
                    <a:lnTo>
                      <a:pt x="562794" y="1130106"/>
                    </a:lnTo>
                    <a:lnTo>
                      <a:pt x="562794" y="1130345"/>
                    </a:lnTo>
                    <a:lnTo>
                      <a:pt x="565163" y="1130345"/>
                    </a:lnTo>
                    <a:lnTo>
                      <a:pt x="565173" y="1130346"/>
                    </a:lnTo>
                    <a:lnTo>
                      <a:pt x="565183" y="1130345"/>
                    </a:lnTo>
                    <a:lnTo>
                      <a:pt x="5061858" y="1130345"/>
                    </a:lnTo>
                    <a:close/>
                  </a:path>
                </a:pathLst>
              </a:custGeom>
              <a:gradFill>
                <a:gsLst>
                  <a:gs pos="0">
                    <a:srgbClr val="F8F8F8"/>
                  </a:gs>
                  <a:gs pos="100000">
                    <a:srgbClr val="EDEEEF"/>
                  </a:gs>
                </a:gsLst>
                <a:lin ang="1800000" scaled="0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8363" y="5701"/>
                <a:ext cx="606" cy="500"/>
                <a:chOff x="2778125" y="844550"/>
                <a:chExt cx="971550" cy="801688"/>
              </a:xfrm>
              <a:solidFill>
                <a:srgbClr val="00B0F0"/>
              </a:solidFill>
            </p:grpSpPr>
            <p:sp>
              <p:nvSpPr>
                <p:cNvPr id="24" name="Freeform 32"/>
                <p:cNvSpPr/>
                <p:nvPr/>
              </p:nvSpPr>
              <p:spPr bwMode="auto">
                <a:xfrm>
                  <a:off x="3081338" y="1498600"/>
                  <a:ext cx="365125" cy="147638"/>
                </a:xfrm>
                <a:custGeom>
                  <a:avLst/>
                  <a:gdLst>
                    <a:gd name="T0" fmla="*/ 88 w 96"/>
                    <a:gd name="T1" fmla="*/ 23 h 39"/>
                    <a:gd name="T2" fmla="*/ 56 w 96"/>
                    <a:gd name="T3" fmla="*/ 23 h 39"/>
                    <a:gd name="T4" fmla="*/ 56 w 96"/>
                    <a:gd name="T5" fmla="*/ 8 h 39"/>
                    <a:gd name="T6" fmla="*/ 48 w 96"/>
                    <a:gd name="T7" fmla="*/ 0 h 39"/>
                    <a:gd name="T8" fmla="*/ 40 w 96"/>
                    <a:gd name="T9" fmla="*/ 8 h 39"/>
                    <a:gd name="T10" fmla="*/ 40 w 96"/>
                    <a:gd name="T11" fmla="*/ 23 h 39"/>
                    <a:gd name="T12" fmla="*/ 8 w 96"/>
                    <a:gd name="T13" fmla="*/ 23 h 39"/>
                    <a:gd name="T14" fmla="*/ 0 w 96"/>
                    <a:gd name="T15" fmla="*/ 31 h 39"/>
                    <a:gd name="T16" fmla="*/ 8 w 96"/>
                    <a:gd name="T17" fmla="*/ 39 h 39"/>
                    <a:gd name="T18" fmla="*/ 88 w 96"/>
                    <a:gd name="T19" fmla="*/ 39 h 39"/>
                    <a:gd name="T20" fmla="*/ 96 w 96"/>
                    <a:gd name="T21" fmla="*/ 31 h 39"/>
                    <a:gd name="T22" fmla="*/ 88 w 96"/>
                    <a:gd name="T23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6" h="39">
                      <a:moveTo>
                        <a:pt x="88" y="23"/>
                      </a:move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6" y="4"/>
                        <a:pt x="53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3" y="23"/>
                        <a:pt x="0" y="26"/>
                        <a:pt x="0" y="31"/>
                      </a:cubicBezTo>
                      <a:cubicBezTo>
                        <a:pt x="0" y="35"/>
                        <a:pt x="3" y="39"/>
                        <a:pt x="8" y="39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93" y="39"/>
                        <a:pt x="96" y="35"/>
                        <a:pt x="96" y="31"/>
                      </a:cubicBezTo>
                      <a:cubicBezTo>
                        <a:pt x="96" y="26"/>
                        <a:pt x="93" y="23"/>
                        <a:pt x="88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33"/>
                <p:cNvSpPr>
                  <a:spLocks noEditPoints="1"/>
                </p:cNvSpPr>
                <p:nvPr/>
              </p:nvSpPr>
              <p:spPr bwMode="auto">
                <a:xfrm>
                  <a:off x="2778125" y="844550"/>
                  <a:ext cx="971550" cy="615950"/>
                </a:xfrm>
                <a:custGeom>
                  <a:avLst/>
                  <a:gdLst>
                    <a:gd name="T0" fmla="*/ 240 w 256"/>
                    <a:gd name="T1" fmla="*/ 0 h 162"/>
                    <a:gd name="T2" fmla="*/ 16 w 256"/>
                    <a:gd name="T3" fmla="*/ 0 h 162"/>
                    <a:gd name="T4" fmla="*/ 0 w 256"/>
                    <a:gd name="T5" fmla="*/ 16 h 162"/>
                    <a:gd name="T6" fmla="*/ 0 w 256"/>
                    <a:gd name="T7" fmla="*/ 146 h 162"/>
                    <a:gd name="T8" fmla="*/ 16 w 256"/>
                    <a:gd name="T9" fmla="*/ 162 h 162"/>
                    <a:gd name="T10" fmla="*/ 240 w 256"/>
                    <a:gd name="T11" fmla="*/ 162 h 162"/>
                    <a:gd name="T12" fmla="*/ 256 w 256"/>
                    <a:gd name="T13" fmla="*/ 146 h 162"/>
                    <a:gd name="T14" fmla="*/ 256 w 256"/>
                    <a:gd name="T15" fmla="*/ 16 h 162"/>
                    <a:gd name="T16" fmla="*/ 240 w 256"/>
                    <a:gd name="T17" fmla="*/ 0 h 162"/>
                    <a:gd name="T18" fmla="*/ 16 w 256"/>
                    <a:gd name="T19" fmla="*/ 146 h 162"/>
                    <a:gd name="T20" fmla="*/ 16 w 256"/>
                    <a:gd name="T21" fmla="*/ 134 h 162"/>
                    <a:gd name="T22" fmla="*/ 169 w 256"/>
                    <a:gd name="T23" fmla="*/ 134 h 162"/>
                    <a:gd name="T24" fmla="*/ 175 w 256"/>
                    <a:gd name="T25" fmla="*/ 129 h 162"/>
                    <a:gd name="T26" fmla="*/ 169 w 256"/>
                    <a:gd name="T27" fmla="*/ 123 h 162"/>
                    <a:gd name="T28" fmla="*/ 16 w 256"/>
                    <a:gd name="T29" fmla="*/ 123 h 162"/>
                    <a:gd name="T30" fmla="*/ 16 w 256"/>
                    <a:gd name="T31" fmla="*/ 16 h 162"/>
                    <a:gd name="T32" fmla="*/ 240 w 256"/>
                    <a:gd name="T33" fmla="*/ 16 h 162"/>
                    <a:gd name="T34" fmla="*/ 240 w 256"/>
                    <a:gd name="T35" fmla="*/ 123 h 162"/>
                    <a:gd name="T36" fmla="*/ 202 w 256"/>
                    <a:gd name="T37" fmla="*/ 123 h 162"/>
                    <a:gd name="T38" fmla="*/ 197 w 256"/>
                    <a:gd name="T39" fmla="*/ 129 h 162"/>
                    <a:gd name="T40" fmla="*/ 202 w 256"/>
                    <a:gd name="T41" fmla="*/ 134 h 162"/>
                    <a:gd name="T42" fmla="*/ 240 w 256"/>
                    <a:gd name="T43" fmla="*/ 134 h 162"/>
                    <a:gd name="T44" fmla="*/ 240 w 256"/>
                    <a:gd name="T45" fmla="*/ 146 h 162"/>
                    <a:gd name="T46" fmla="*/ 16 w 256"/>
                    <a:gd name="T47" fmla="*/ 1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6" h="162">
                      <a:moveTo>
                        <a:pt x="24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54"/>
                        <a:pt x="7" y="162"/>
                        <a:pt x="16" y="162"/>
                      </a:cubicBezTo>
                      <a:cubicBezTo>
                        <a:pt x="240" y="162"/>
                        <a:pt x="240" y="162"/>
                        <a:pt x="240" y="162"/>
                      </a:cubicBezTo>
                      <a:cubicBezTo>
                        <a:pt x="249" y="162"/>
                        <a:pt x="256" y="154"/>
                        <a:pt x="256" y="146"/>
                      </a:cubicBezTo>
                      <a:cubicBezTo>
                        <a:pt x="256" y="16"/>
                        <a:pt x="256" y="16"/>
                        <a:pt x="256" y="16"/>
                      </a:cubicBezTo>
                      <a:cubicBezTo>
                        <a:pt x="256" y="7"/>
                        <a:pt x="249" y="0"/>
                        <a:pt x="240" y="0"/>
                      </a:cubicBezTo>
                      <a:close/>
                      <a:moveTo>
                        <a:pt x="16" y="146"/>
                      </a:moveTo>
                      <a:cubicBezTo>
                        <a:pt x="16" y="134"/>
                        <a:pt x="16" y="134"/>
                        <a:pt x="16" y="134"/>
                      </a:cubicBezTo>
                      <a:cubicBezTo>
                        <a:pt x="169" y="134"/>
                        <a:pt x="169" y="134"/>
                        <a:pt x="169" y="134"/>
                      </a:cubicBezTo>
                      <a:cubicBezTo>
                        <a:pt x="172" y="134"/>
                        <a:pt x="175" y="132"/>
                        <a:pt x="175" y="129"/>
                      </a:cubicBezTo>
                      <a:cubicBezTo>
                        <a:pt x="175" y="126"/>
                        <a:pt x="172" y="123"/>
                        <a:pt x="169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cubicBezTo>
                        <a:pt x="240" y="123"/>
                        <a:pt x="240" y="123"/>
                        <a:pt x="240" y="123"/>
                      </a:cubicBezTo>
                      <a:cubicBezTo>
                        <a:pt x="202" y="123"/>
                        <a:pt x="202" y="123"/>
                        <a:pt x="202" y="123"/>
                      </a:cubicBezTo>
                      <a:cubicBezTo>
                        <a:pt x="199" y="123"/>
                        <a:pt x="197" y="126"/>
                        <a:pt x="197" y="129"/>
                      </a:cubicBezTo>
                      <a:cubicBezTo>
                        <a:pt x="197" y="132"/>
                        <a:pt x="199" y="134"/>
                        <a:pt x="202" y="134"/>
                      </a:cubicBezTo>
                      <a:cubicBezTo>
                        <a:pt x="240" y="134"/>
                        <a:pt x="240" y="134"/>
                        <a:pt x="240" y="134"/>
                      </a:cubicBezTo>
                      <a:cubicBezTo>
                        <a:pt x="240" y="146"/>
                        <a:pt x="240" y="146"/>
                        <a:pt x="240" y="146"/>
                      </a:cubicBezTo>
                      <a:lnTo>
                        <a:pt x="16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" name="椭圆 1"/>
              <p:cNvSpPr>
                <a:spLocks noChangeAspect="1"/>
              </p:cNvSpPr>
              <p:nvPr/>
            </p:nvSpPr>
            <p:spPr>
              <a:xfrm>
                <a:off x="15985" y="5139"/>
                <a:ext cx="1395" cy="1395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114300">
                  <a:schemeClr val="tx1">
                    <a:lumMod val="65000"/>
                    <a:lumOff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800" b="1" dirty="0" smtClean="0">
                    <a:solidFill>
                      <a:schemeClr val="bg1"/>
                    </a:solidFill>
                    <a:latin typeface="Impact MT Std" pitchFamily="34" charset="0"/>
                    <a:ea typeface="方正兰亭黑简体" panose="02000000000000000000" pitchFamily="2" charset="-122"/>
                    <a:cs typeface="Arial Unicode MS" panose="020B0604020202020204" pitchFamily="34" charset="-122"/>
                  </a:rPr>
                  <a:t>02</a:t>
                </a:r>
                <a:endParaRPr lang="en-US" altLang="zh-CN">
                  <a:latin typeface="DIN-BoldItalic" pitchFamily="50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9364" y="5290"/>
              <a:ext cx="4286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各级单位定制版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129" y="5701"/>
              <a:ext cx="6166" cy="5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每个项目的定制版开发、上线不超过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5" grpId="0" animBg="1"/>
      <p:bldP spid="16" grpId="0" bldLvl="0" animBg="1"/>
      <p:bldP spid="17" grpId="0" bldLvl="0" animBg="1"/>
      <p:bldP spid="18" grpId="0"/>
      <p:bldP spid="19" grpId="0" animBg="1"/>
      <p:bldP spid="20" grpId="0" bldLvl="0" animBg="1"/>
      <p:bldP spid="21" grpId="0" bldLvl="0" animBg="1"/>
      <p:bldP spid="26" grpId="0" bldLvl="0" animBg="1"/>
      <p:bldP spid="30" grpId="0"/>
      <p:bldP spid="31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两年发展规划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7" name="文本框 9"/>
          <p:cNvSpPr txBox="1"/>
          <p:nvPr/>
        </p:nvSpPr>
        <p:spPr>
          <a:xfrm>
            <a:off x="387985" y="4293235"/>
            <a:ext cx="275717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l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七大功能模块建设。完成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460375" y="2584450"/>
            <a:ext cx="354901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的前期准备工作。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2875280" y="1222375"/>
            <a:ext cx="638810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的定制开发。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街办级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的增长率。成立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286115" y="2584450"/>
            <a:ext cx="377126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9090660" y="4293235"/>
            <a:ext cx="271843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17545" y="1844675"/>
            <a:ext cx="5836920" cy="3239770"/>
            <a:chOff x="5067" y="2905"/>
            <a:chExt cx="9192" cy="5102"/>
          </a:xfrm>
        </p:grpSpPr>
        <p:grpSp>
          <p:nvGrpSpPr>
            <p:cNvPr id="7" name="组合 6"/>
            <p:cNvGrpSpPr/>
            <p:nvPr/>
          </p:nvGrpSpPr>
          <p:grpSpPr>
            <a:xfrm>
              <a:off x="5067" y="2905"/>
              <a:ext cx="9071" cy="5103"/>
              <a:chOff x="5067" y="2905"/>
              <a:chExt cx="9071" cy="5103"/>
            </a:xfrm>
          </p:grpSpPr>
          <p:sp>
            <p:nvSpPr>
              <p:cNvPr id="94" name="Oval 60"/>
              <p:cNvSpPr>
                <a:spLocks noChangeAspect="1"/>
              </p:cNvSpPr>
              <p:nvPr/>
            </p:nvSpPr>
            <p:spPr>
              <a:xfrm>
                <a:off x="5067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99" name="Oval 60"/>
              <p:cNvSpPr>
                <a:spLocks noChangeAspect="1"/>
              </p:cNvSpPr>
              <p:nvPr/>
            </p:nvSpPr>
            <p:spPr>
              <a:xfrm>
                <a:off x="6314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4" name="Oval 60"/>
              <p:cNvSpPr>
                <a:spLocks noChangeAspect="1"/>
              </p:cNvSpPr>
              <p:nvPr/>
            </p:nvSpPr>
            <p:spPr>
              <a:xfrm>
                <a:off x="8922" y="2905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9" name="Oval 60"/>
              <p:cNvSpPr>
                <a:spLocks noChangeAspect="1"/>
              </p:cNvSpPr>
              <p:nvPr/>
            </p:nvSpPr>
            <p:spPr>
              <a:xfrm>
                <a:off x="11530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14" name="Oval 60"/>
              <p:cNvSpPr>
                <a:spLocks noChangeAspect="1"/>
              </p:cNvSpPr>
              <p:nvPr/>
            </p:nvSpPr>
            <p:spPr>
              <a:xfrm>
                <a:off x="12664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131" y="7006"/>
              <a:ext cx="141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314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22" y="3376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30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543" y="7006"/>
              <a:ext cx="171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75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7" grpId="0"/>
      <p:bldP spid="102" grpId="0"/>
      <p:bldP spid="107" grpId="0"/>
      <p:bldP spid="112" grpId="0"/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376732" y="2769812"/>
              <a:ext cx="1660554" cy="1935538"/>
              <a:chOff x="105522" y="2011044"/>
              <a:chExt cx="1660554" cy="1935538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011044"/>
                <a:ext cx="1585887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05522" y="2562917"/>
                <a:ext cx="1660554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以数据采集与可视化分析平台推广为主，满足机关领导对成绩的凸显来增长业绩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（原谅我这么直白）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371099" y="2769812"/>
              <a:ext cx="1660553" cy="1609956"/>
              <a:chOff x="99889" y="2011044"/>
              <a:chExt cx="1660553" cy="1609956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82998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99889" y="2562917"/>
                <a:ext cx="1660553" cy="10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以便民服务平台推广为主，最大能力提升群众使用体验，用口碑与社会关注赢得良好的业务发展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87922" y="2770133"/>
              <a:ext cx="1637873" cy="1609997"/>
              <a:chOff x="116712" y="2011365"/>
              <a:chExt cx="1637873" cy="1609997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011365"/>
                <a:ext cx="151387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16712" y="2566370"/>
                <a:ext cx="1637873" cy="1054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深挖政策，精准解读，为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政策解读、问答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”APP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的建设提供强有力的血液支撑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41521" y="2769812"/>
              <a:ext cx="1660935" cy="2057315"/>
              <a:chOff x="170311" y="2011044"/>
              <a:chExt cx="1660935" cy="2057315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70311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长远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70693" y="2566370"/>
                <a:ext cx="1660553" cy="1501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深入数据挖掘技术，为各级机关事业单位提供深度数据分析服务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（我是不是想多了）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资金主要用途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6231" y="4321"/>
              <a:ext cx="1186" cy="113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83301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资金预算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59980" y="2282825"/>
            <a:ext cx="259778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做为程序员，我做了基础的产品雏形，并与各别街办领导浅谈了产品，得到了一定的认可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就是这么诚实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78025" y="4437380"/>
            <a:ext cx="260731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相信我，一个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为人民服务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的程序员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资金主要用途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2792586" y="2864265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0070C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 rot="2700000">
            <a:off x="4706966" y="3084200"/>
            <a:ext cx="1147235" cy="1147235"/>
          </a:xfrm>
          <a:prstGeom prst="roundRect">
            <a:avLst>
              <a:gd name="adj" fmla="val 12985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 rot="2700000">
            <a:off x="8292687" y="3084201"/>
            <a:ext cx="1147235" cy="1147235"/>
          </a:xfrm>
          <a:prstGeom prst="roundRect">
            <a:avLst>
              <a:gd name="adj" fmla="val 12985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6353586" y="2861651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2684E2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2653886" y="2923258"/>
            <a:ext cx="7023637" cy="1854397"/>
          </a:xfrm>
          <a:custGeom>
            <a:avLst/>
            <a:gdLst>
              <a:gd name="connsiteX0" fmla="*/ 6382501 w 7023637"/>
              <a:gd name="connsiteY0" fmla="*/ 230936 h 1854397"/>
              <a:gd name="connsiteX1" fmla="*/ 6984659 w 7023637"/>
              <a:gd name="connsiteY1" fmla="*/ 833094 h 1854397"/>
              <a:gd name="connsiteX2" fmla="*/ 6984659 w 7023637"/>
              <a:gd name="connsiteY2" fmla="*/ 1021294 h 1854397"/>
              <a:gd name="connsiteX3" fmla="*/ 6382502 w 7023637"/>
              <a:gd name="connsiteY3" fmla="*/ 1623452 h 1854397"/>
              <a:gd name="connsiteX4" fmla="*/ 6238324 w 7023637"/>
              <a:gd name="connsiteY4" fmla="*/ 1652686 h 1854397"/>
              <a:gd name="connsiteX5" fmla="*/ 6233468 w 7023637"/>
              <a:gd name="connsiteY5" fmla="*/ 1649461 h 1854397"/>
              <a:gd name="connsiteX6" fmla="*/ 5619292 w 7023637"/>
              <a:gd name="connsiteY6" fmla="*/ 1035284 h 1854397"/>
              <a:gd name="connsiteX7" fmla="*/ 5381956 w 7023637"/>
              <a:gd name="connsiteY7" fmla="*/ 1035284 h 1854397"/>
              <a:gd name="connsiteX8" fmla="*/ 4622585 w 7023637"/>
              <a:gd name="connsiteY8" fmla="*/ 1794655 h 1854397"/>
              <a:gd name="connsiteX9" fmla="*/ 4612056 w 7023637"/>
              <a:gd name="connsiteY9" fmla="*/ 1810510 h 1854397"/>
              <a:gd name="connsiteX10" fmla="*/ 4564487 w 7023637"/>
              <a:gd name="connsiteY10" fmla="*/ 1842098 h 1854397"/>
              <a:gd name="connsiteX11" fmla="*/ 4423292 w 7023637"/>
              <a:gd name="connsiteY11" fmla="*/ 1835186 h 1854397"/>
              <a:gd name="connsiteX12" fmla="*/ 4387173 w 7023637"/>
              <a:gd name="connsiteY12" fmla="*/ 1808553 h 1854397"/>
              <a:gd name="connsiteX13" fmla="*/ 4380859 w 7023637"/>
              <a:gd name="connsiteY13" fmla="*/ 1799045 h 1854397"/>
              <a:gd name="connsiteX14" fmla="*/ 3621487 w 7023637"/>
              <a:gd name="connsiteY14" fmla="*/ 1039674 h 1854397"/>
              <a:gd name="connsiteX15" fmla="*/ 3439668 w 7023637"/>
              <a:gd name="connsiteY15" fmla="*/ 1002808 h 1854397"/>
              <a:gd name="connsiteX16" fmla="*/ 3407952 w 7023637"/>
              <a:gd name="connsiteY16" fmla="*/ 1023869 h 1854397"/>
              <a:gd name="connsiteX17" fmla="*/ 2808370 w 7023637"/>
              <a:gd name="connsiteY17" fmla="*/ 1623451 h 1854397"/>
              <a:gd name="connsiteX18" fmla="*/ 2620170 w 7023637"/>
              <a:gd name="connsiteY18" fmla="*/ 1623451 h 1854397"/>
              <a:gd name="connsiteX19" fmla="*/ 2194586 w 7023637"/>
              <a:gd name="connsiteY19" fmla="*/ 1197867 h 1854397"/>
              <a:gd name="connsiteX20" fmla="*/ 2194565 w 7023637"/>
              <a:gd name="connsiteY20" fmla="*/ 1197867 h 1854397"/>
              <a:gd name="connsiteX21" fmla="*/ 2042569 w 7023637"/>
              <a:gd name="connsiteY21" fmla="*/ 1045871 h 1854397"/>
              <a:gd name="connsiteX22" fmla="*/ 1805233 w 7023637"/>
              <a:gd name="connsiteY22" fmla="*/ 1045871 h 1854397"/>
              <a:gd name="connsiteX23" fmla="*/ 1045861 w 7023637"/>
              <a:gd name="connsiteY23" fmla="*/ 1805242 h 1854397"/>
              <a:gd name="connsiteX24" fmla="*/ 1045860 w 7023637"/>
              <a:gd name="connsiteY24" fmla="*/ 1805244 h 1854397"/>
              <a:gd name="connsiteX25" fmla="*/ 990345 w 7023637"/>
              <a:gd name="connsiteY25" fmla="*/ 1842109 h 1854397"/>
              <a:gd name="connsiteX26" fmla="*/ 808525 w 7023637"/>
              <a:gd name="connsiteY26" fmla="*/ 1805243 h 1854397"/>
              <a:gd name="connsiteX27" fmla="*/ 49154 w 7023637"/>
              <a:gd name="connsiteY27" fmla="*/ 1045872 h 1854397"/>
              <a:gd name="connsiteX28" fmla="*/ 49154 w 7023637"/>
              <a:gd name="connsiteY28" fmla="*/ 808536 h 1854397"/>
              <a:gd name="connsiteX29" fmla="*/ 808525 w 7023637"/>
              <a:gd name="connsiteY29" fmla="*/ 49164 h 1854397"/>
              <a:gd name="connsiteX30" fmla="*/ 1045861 w 7023637"/>
              <a:gd name="connsiteY30" fmla="*/ 49164 h 1854397"/>
              <a:gd name="connsiteX31" fmla="*/ 1653226 w 7023637"/>
              <a:gd name="connsiteY31" fmla="*/ 656529 h 1854397"/>
              <a:gd name="connsiteX32" fmla="*/ 1653248 w 7023637"/>
              <a:gd name="connsiteY32" fmla="*/ 656529 h 1854397"/>
              <a:gd name="connsiteX33" fmla="*/ 1805243 w 7023637"/>
              <a:gd name="connsiteY33" fmla="*/ 808524 h 1854397"/>
              <a:gd name="connsiteX34" fmla="*/ 2042579 w 7023637"/>
              <a:gd name="connsiteY34" fmla="*/ 808524 h 1854397"/>
              <a:gd name="connsiteX35" fmla="*/ 2112731 w 7023637"/>
              <a:gd name="connsiteY35" fmla="*/ 738372 h 1854397"/>
              <a:gd name="connsiteX36" fmla="*/ 2620169 w 7023637"/>
              <a:gd name="connsiteY36" fmla="*/ 230935 h 1854397"/>
              <a:gd name="connsiteX37" fmla="*/ 2808370 w 7023637"/>
              <a:gd name="connsiteY37" fmla="*/ 230935 h 1854397"/>
              <a:gd name="connsiteX38" fmla="*/ 3236140 w 7023637"/>
              <a:gd name="connsiteY38" fmla="*/ 658705 h 1854397"/>
              <a:gd name="connsiteX39" fmla="*/ 3240530 w 7023637"/>
              <a:gd name="connsiteY39" fmla="*/ 658705 h 1854397"/>
              <a:gd name="connsiteX40" fmla="*/ 3388156 w 7023637"/>
              <a:gd name="connsiteY40" fmla="*/ 806331 h 1854397"/>
              <a:gd name="connsiteX41" fmla="*/ 3625492 w 7023637"/>
              <a:gd name="connsiteY41" fmla="*/ 806331 h 1854397"/>
              <a:gd name="connsiteX42" fmla="*/ 4382672 w 7023637"/>
              <a:gd name="connsiteY42" fmla="*/ 49151 h 1854397"/>
              <a:gd name="connsiteX43" fmla="*/ 4438185 w 7023637"/>
              <a:gd name="connsiteY43" fmla="*/ 12288 h 1854397"/>
              <a:gd name="connsiteX44" fmla="*/ 4579381 w 7023637"/>
              <a:gd name="connsiteY44" fmla="*/ 19201 h 1854397"/>
              <a:gd name="connsiteX45" fmla="*/ 4615497 w 7023637"/>
              <a:gd name="connsiteY45" fmla="*/ 45831 h 1854397"/>
              <a:gd name="connsiteX46" fmla="*/ 4621812 w 7023637"/>
              <a:gd name="connsiteY46" fmla="*/ 55341 h 1854397"/>
              <a:gd name="connsiteX47" fmla="*/ 5381183 w 7023637"/>
              <a:gd name="connsiteY47" fmla="*/ 814712 h 1854397"/>
              <a:gd name="connsiteX48" fmla="*/ 5618519 w 7023637"/>
              <a:gd name="connsiteY48" fmla="*/ 814712 h 1854397"/>
              <a:gd name="connsiteX49" fmla="*/ 6218098 w 7023637"/>
              <a:gd name="connsiteY49" fmla="*/ 215133 h 1854397"/>
              <a:gd name="connsiteX50" fmla="*/ 6238324 w 7023637"/>
              <a:gd name="connsiteY50" fmla="*/ 201702 h 1854397"/>
              <a:gd name="connsiteX51" fmla="*/ 6382501 w 7023637"/>
              <a:gd name="connsiteY51" fmla="*/ 230936 h 185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23637" h="1854397">
                <a:moveTo>
                  <a:pt x="6382501" y="230936"/>
                </a:moveTo>
                <a:lnTo>
                  <a:pt x="6984659" y="833094"/>
                </a:lnTo>
                <a:cubicBezTo>
                  <a:pt x="7036630" y="885064"/>
                  <a:pt x="7036630" y="969325"/>
                  <a:pt x="6984659" y="1021294"/>
                </a:cubicBezTo>
                <a:lnTo>
                  <a:pt x="6382502" y="1623452"/>
                </a:lnTo>
                <a:cubicBezTo>
                  <a:pt x="6343525" y="1662430"/>
                  <a:pt x="6286384" y="1672174"/>
                  <a:pt x="6238324" y="1652686"/>
                </a:cubicBezTo>
                <a:lnTo>
                  <a:pt x="6233468" y="1649461"/>
                </a:lnTo>
                <a:lnTo>
                  <a:pt x="5619292" y="1035284"/>
                </a:lnTo>
                <a:cubicBezTo>
                  <a:pt x="5553753" y="969745"/>
                  <a:pt x="5447494" y="969745"/>
                  <a:pt x="5381956" y="1035284"/>
                </a:cubicBezTo>
                <a:lnTo>
                  <a:pt x="4622585" y="1794655"/>
                </a:lnTo>
                <a:lnTo>
                  <a:pt x="4612056" y="1810510"/>
                </a:lnTo>
                <a:lnTo>
                  <a:pt x="4564487" y="1842098"/>
                </a:lnTo>
                <a:cubicBezTo>
                  <a:pt x="4519032" y="1860531"/>
                  <a:pt x="4467136" y="1858226"/>
                  <a:pt x="4423292" y="1835186"/>
                </a:cubicBezTo>
                <a:lnTo>
                  <a:pt x="4387173" y="1808553"/>
                </a:lnTo>
                <a:lnTo>
                  <a:pt x="4380859" y="1799045"/>
                </a:lnTo>
                <a:lnTo>
                  <a:pt x="3621487" y="1039674"/>
                </a:lnTo>
                <a:cubicBezTo>
                  <a:pt x="3572333" y="990520"/>
                  <a:pt x="3500274" y="978231"/>
                  <a:pt x="3439668" y="1002808"/>
                </a:cubicBezTo>
                <a:lnTo>
                  <a:pt x="3407952" y="1023869"/>
                </a:lnTo>
                <a:lnTo>
                  <a:pt x="2808370" y="1623451"/>
                </a:lnTo>
                <a:cubicBezTo>
                  <a:pt x="2756400" y="1675421"/>
                  <a:pt x="2672140" y="1675421"/>
                  <a:pt x="2620170" y="1623451"/>
                </a:cubicBezTo>
                <a:lnTo>
                  <a:pt x="2194586" y="1197867"/>
                </a:lnTo>
                <a:lnTo>
                  <a:pt x="2194565" y="1197867"/>
                </a:lnTo>
                <a:lnTo>
                  <a:pt x="2042569" y="1045871"/>
                </a:lnTo>
                <a:cubicBezTo>
                  <a:pt x="1977030" y="980332"/>
                  <a:pt x="1870772" y="980332"/>
                  <a:pt x="1805233" y="1045871"/>
                </a:cubicBezTo>
                <a:lnTo>
                  <a:pt x="1045861" y="1805242"/>
                </a:lnTo>
                <a:lnTo>
                  <a:pt x="1045860" y="1805244"/>
                </a:lnTo>
                <a:lnTo>
                  <a:pt x="990345" y="1842109"/>
                </a:lnTo>
                <a:cubicBezTo>
                  <a:pt x="929738" y="1866686"/>
                  <a:pt x="857679" y="1854397"/>
                  <a:pt x="808525" y="1805243"/>
                </a:cubicBezTo>
                <a:lnTo>
                  <a:pt x="49154" y="1045872"/>
                </a:lnTo>
                <a:cubicBezTo>
                  <a:pt x="-16385" y="980333"/>
                  <a:pt x="-16385" y="874074"/>
                  <a:pt x="49154" y="808536"/>
                </a:cubicBezTo>
                <a:lnTo>
                  <a:pt x="808525" y="49164"/>
                </a:lnTo>
                <a:cubicBezTo>
                  <a:pt x="874064" y="-16375"/>
                  <a:pt x="980322" y="-16375"/>
                  <a:pt x="1045861" y="49164"/>
                </a:cubicBezTo>
                <a:lnTo>
                  <a:pt x="1653226" y="656529"/>
                </a:lnTo>
                <a:lnTo>
                  <a:pt x="1653248" y="656529"/>
                </a:lnTo>
                <a:lnTo>
                  <a:pt x="1805243" y="808524"/>
                </a:lnTo>
                <a:cubicBezTo>
                  <a:pt x="1870782" y="874063"/>
                  <a:pt x="1977040" y="874063"/>
                  <a:pt x="2042579" y="808524"/>
                </a:cubicBezTo>
                <a:lnTo>
                  <a:pt x="2112731" y="738372"/>
                </a:lnTo>
                <a:lnTo>
                  <a:pt x="2620169" y="230935"/>
                </a:lnTo>
                <a:cubicBezTo>
                  <a:pt x="2672139" y="178964"/>
                  <a:pt x="2756399" y="178964"/>
                  <a:pt x="2808370" y="230935"/>
                </a:cubicBezTo>
                <a:lnTo>
                  <a:pt x="3236140" y="658705"/>
                </a:lnTo>
                <a:lnTo>
                  <a:pt x="3240530" y="658705"/>
                </a:lnTo>
                <a:lnTo>
                  <a:pt x="3388156" y="806331"/>
                </a:lnTo>
                <a:cubicBezTo>
                  <a:pt x="3453695" y="871870"/>
                  <a:pt x="3559954" y="871870"/>
                  <a:pt x="3625492" y="806331"/>
                </a:cubicBezTo>
                <a:lnTo>
                  <a:pt x="4382672" y="49151"/>
                </a:lnTo>
                <a:lnTo>
                  <a:pt x="4438185" y="12288"/>
                </a:lnTo>
                <a:cubicBezTo>
                  <a:pt x="4483639" y="-6144"/>
                  <a:pt x="4535536" y="-3840"/>
                  <a:pt x="4579381" y="19201"/>
                </a:cubicBezTo>
                <a:lnTo>
                  <a:pt x="4615497" y="45831"/>
                </a:lnTo>
                <a:lnTo>
                  <a:pt x="4621812" y="55341"/>
                </a:lnTo>
                <a:lnTo>
                  <a:pt x="5381183" y="814712"/>
                </a:lnTo>
                <a:cubicBezTo>
                  <a:pt x="5446722" y="880251"/>
                  <a:pt x="5552980" y="880251"/>
                  <a:pt x="5618519" y="814712"/>
                </a:cubicBezTo>
                <a:lnTo>
                  <a:pt x="6218098" y="215133"/>
                </a:lnTo>
                <a:lnTo>
                  <a:pt x="6238324" y="201702"/>
                </a:lnTo>
                <a:cubicBezTo>
                  <a:pt x="6286383" y="182213"/>
                  <a:pt x="6343523" y="191958"/>
                  <a:pt x="6382501" y="230936"/>
                </a:cubicBezTo>
                <a:close/>
              </a:path>
            </a:pathLst>
          </a:custGeom>
          <a:gradFill>
            <a:gsLst>
              <a:gs pos="100000">
                <a:srgbClr val="F5F5F5"/>
              </a:gs>
              <a:gs pos="0">
                <a:srgbClr val="D9D9D9"/>
              </a:gs>
            </a:gsLst>
            <a:lin ang="5400000" scaled="0"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文本框 45"/>
          <p:cNvSpPr txBox="1"/>
          <p:nvPr/>
        </p:nvSpPr>
        <p:spPr>
          <a:xfrm>
            <a:off x="3271001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A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33261" y="4470648"/>
            <a:ext cx="93235" cy="715207"/>
            <a:chOff x="2690232" y="4097191"/>
            <a:chExt cx="93235" cy="715207"/>
          </a:xfrm>
        </p:grpSpPr>
        <p:sp>
          <p:nvSpPr>
            <p:cNvPr id="56" name="椭圆 55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91"/>
          <p:cNvSpPr txBox="1"/>
          <p:nvPr/>
        </p:nvSpPr>
        <p:spPr>
          <a:xfrm>
            <a:off x="2956125" y="5255132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文本框 92"/>
          <p:cNvSpPr txBox="1"/>
          <p:nvPr/>
        </p:nvSpPr>
        <p:spPr>
          <a:xfrm>
            <a:off x="2956124" y="5570656"/>
            <a:ext cx="22053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9"/>
          <p:cNvSpPr txBox="1"/>
          <p:nvPr/>
        </p:nvSpPr>
        <p:spPr>
          <a:xfrm>
            <a:off x="5045429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12234" y="2572508"/>
            <a:ext cx="93235" cy="715207"/>
            <a:chOff x="2690232" y="4097191"/>
            <a:chExt cx="93235" cy="715207"/>
          </a:xfrm>
        </p:grpSpPr>
        <p:sp>
          <p:nvSpPr>
            <p:cNvPr id="63" name="椭圆 6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99"/>
          <p:cNvSpPr txBox="1"/>
          <p:nvPr/>
        </p:nvSpPr>
        <p:spPr>
          <a:xfrm>
            <a:off x="4541374" y="1492388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100"/>
          <p:cNvSpPr txBox="1"/>
          <p:nvPr/>
        </p:nvSpPr>
        <p:spPr>
          <a:xfrm>
            <a:off x="4541373" y="1807912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52"/>
          <p:cNvSpPr txBox="1"/>
          <p:nvPr/>
        </p:nvSpPr>
        <p:spPr>
          <a:xfrm>
            <a:off x="6877667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C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133661" y="4470648"/>
            <a:ext cx="93235" cy="715207"/>
            <a:chOff x="2690232" y="4097191"/>
            <a:chExt cx="93235" cy="715207"/>
          </a:xfrm>
        </p:grpSpPr>
        <p:sp>
          <p:nvSpPr>
            <p:cNvPr id="70" name="椭圆 69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94"/>
          <p:cNvSpPr txBox="1"/>
          <p:nvPr/>
        </p:nvSpPr>
        <p:spPr>
          <a:xfrm>
            <a:off x="6413581" y="5262736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业务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95"/>
          <p:cNvSpPr txBox="1"/>
          <p:nvPr/>
        </p:nvSpPr>
        <p:spPr>
          <a:xfrm>
            <a:off x="6413580" y="5578260"/>
            <a:ext cx="22876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55"/>
          <p:cNvSpPr txBox="1"/>
          <p:nvPr/>
        </p:nvSpPr>
        <p:spPr>
          <a:xfrm>
            <a:off x="8689875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912634" y="2572508"/>
            <a:ext cx="93235" cy="715207"/>
            <a:chOff x="2690232" y="4097191"/>
            <a:chExt cx="93235" cy="715207"/>
          </a:xfrm>
        </p:grpSpPr>
        <p:sp>
          <p:nvSpPr>
            <p:cNvPr id="77" name="椭圆 7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101"/>
          <p:cNvSpPr txBox="1"/>
          <p:nvPr/>
        </p:nvSpPr>
        <p:spPr>
          <a:xfrm>
            <a:off x="8213782" y="1484784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用途四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102"/>
          <p:cNvSpPr txBox="1"/>
          <p:nvPr/>
        </p:nvSpPr>
        <p:spPr>
          <a:xfrm>
            <a:off x="8213781" y="1800308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9" grpId="0"/>
      <p:bldP spid="60" grpId="0"/>
      <p:bldP spid="61" grpId="0"/>
      <p:bldP spid="66" grpId="0"/>
      <p:bldP spid="67" grpId="0"/>
      <p:bldP spid="68" grpId="0"/>
      <p:bldP spid="73" grpId="0"/>
      <p:bldP spid="74" grpId="0"/>
      <p:bldP spid="75" grpId="0"/>
      <p:bldP spid="80" grpId="0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" name="KSO_Shape"/>
            <p:cNvSpPr/>
            <p:nvPr/>
          </p:nvSpPr>
          <p:spPr bwMode="auto">
            <a:xfrm>
              <a:off x="6083" y="4376"/>
              <a:ext cx="1620" cy="111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5543" y="326974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135181" y="35989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6136126" y="3913440"/>
            <a:ext cx="1436675" cy="215265"/>
            <a:chOff x="4369395" y="3284984"/>
            <a:chExt cx="1436675" cy="215265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团队理念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40130" y="861060"/>
            <a:ext cx="1703070" cy="1703070"/>
            <a:chOff x="1638" y="1356"/>
            <a:chExt cx="2682" cy="2682"/>
          </a:xfrm>
        </p:grpSpPr>
        <p:grpSp>
          <p:nvGrpSpPr>
            <p:cNvPr id="50" name="组合 49"/>
            <p:cNvGrpSpPr/>
            <p:nvPr/>
          </p:nvGrpSpPr>
          <p:grpSpPr>
            <a:xfrm>
              <a:off x="1638" y="1356"/>
              <a:ext cx="2683" cy="2683"/>
              <a:chOff x="1677608" y="2996952"/>
              <a:chExt cx="1395643" cy="1395643"/>
            </a:xfrm>
          </p:grpSpPr>
          <p:sp>
            <p:nvSpPr>
              <p:cNvPr id="5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标题 4"/>
            <p:cNvSpPr txBox="1"/>
            <p:nvPr/>
          </p:nvSpPr>
          <p:spPr>
            <a:xfrm>
              <a:off x="2129" y="2408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序言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区（县）一级政府的派出机构，行使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政府各项职能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。无论是经济发展规划、城市建设、市容管理，还是劳动保障、社会事务等等，它每项工作的开展，都直接影响着人民群众生活的方方面面。</a:t>
            </a:r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十九大明确提出，</a:t>
            </a:r>
            <a:r>
              <a:rPr kumimoji="1" lang="zh-CN" altLang="en-US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党和政府要善于运用互联网技术和信息化手段开展工作。</a:t>
            </a:r>
            <a:endParaRPr kumimoji="1" lang="zh-CN" altLang="en-US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defRPr/>
            </a:pPr>
            <a:endParaRPr kumimoji="1" lang="zh-CN" altLang="en-US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  <p:bldP spid="59" grpId="1"/>
      <p:bldP spid="59" grpId="2"/>
      <p:bldP spid="59" grpId="3"/>
      <p:bldP spid="59" grpId="4"/>
      <p:bldP spid="59" grpId="5"/>
      <p:bldP spid="59" grpId="6"/>
      <p:bldP spid="59" grpId="7"/>
      <p:bldP spid="59" grpId="8"/>
      <p:bldP spid="59" grpId="9"/>
      <p:bldP spid="59" grpId="10"/>
      <p:bldP spid="59" grpId="11"/>
      <p:bldP spid="59" grpId="12"/>
      <p:bldP spid="59" grpId="13"/>
      <p:bldP spid="59" grpId="14"/>
      <p:bldP spid="59" grpId="15"/>
      <p:bldP spid="59" grpId="16"/>
      <p:bldP spid="59" grpId="17"/>
      <p:bldP spid="59" grpId="18"/>
      <p:bldP spid="59" grpId="19"/>
      <p:bldP spid="59" grpId="20"/>
      <p:bldP spid="59" grpId="21"/>
      <p:bldP spid="59" grpId="22"/>
      <p:bldP spid="59" grpId="23"/>
      <p:bldP spid="59" grpId="24"/>
      <p:bldP spid="59" grpId="2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070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公民</a:t>
              </a:r>
              <a:endPara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886585" y="2153285"/>
            <a:ext cx="15449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为人民服务</a:t>
            </a:r>
            <a:endParaRPr lang="zh-CN" altLang="en-US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450215" y="4760595"/>
            <a:ext cx="242189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我们都是被创业失败打磨过的石头</a:t>
            </a:r>
            <a:endPara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415" y="1807845"/>
            <a:ext cx="246316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我们都是中国人民共和国的合法公民，深刻体会我国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460" y="3717290"/>
            <a:ext cx="27984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生活不只眼前的苟且，还有诗和为人民服务的热情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1" grpId="0"/>
      <p:bldP spid="91" grpId="0"/>
      <p:bldP spid="92" grpId="0"/>
      <p:bldP spid="93" grpId="0"/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388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20820" y="3068955"/>
            <a:ext cx="675640" cy="634365"/>
            <a:chOff x="4020612" y="2172440"/>
            <a:chExt cx="675696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020612" y="2228325"/>
              <a:ext cx="634418" cy="522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 02</a:t>
              </a:r>
              <a:endParaRPr lang="en-US" altLang="zh-CN" sz="2800" dirty="0" smtClean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刘琼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4939665" y="2094865"/>
            <a:ext cx="303657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做过国土局的办公软件，做过教育厅（局）的服务平台，做过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年的街道办干部。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田鹏飞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4944446" y="4024200"/>
            <a:ext cx="288032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年软件开发经验，技术大拿。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奚小彭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4860925" y="3016885"/>
            <a:ext cx="2786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年企业管理经验，曾任某众包公司西安分公司负责人。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4939363" y="4779764"/>
            <a:ext cx="244827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年街道办工作经验，业务骨干，文笔出众，人称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街道一支笔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田西龙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业务支持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1" name="燕尾形 6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65" name="燕尾形 6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6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团队理念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13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15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940156" y="1642456"/>
            <a:ext cx="359990" cy="359990"/>
            <a:chOff x="2387600" y="2311381"/>
            <a:chExt cx="1219603" cy="1219603"/>
          </a:xfrm>
        </p:grpSpPr>
        <p:sp>
          <p:nvSpPr>
            <p:cNvPr id="42" name="泪滴形 4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2309285" y="1600574"/>
            <a:ext cx="3267398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不忘初心，</a:t>
            </a:r>
            <a:endParaRPr lang="zh-CN" altLang="en-US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方得始终。</a:t>
            </a:r>
            <a:endParaRPr lang="zh-CN" altLang="en-US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221559" y="1642600"/>
            <a:ext cx="359990" cy="359990"/>
            <a:chOff x="2387600" y="2311381"/>
            <a:chExt cx="1219603" cy="1219603"/>
          </a:xfrm>
        </p:grpSpPr>
        <p:sp>
          <p:nvSpPr>
            <p:cNvPr id="46" name="泪滴形 4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590688" y="1600718"/>
            <a:ext cx="326451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不卑不亢，</a:t>
            </a:r>
            <a:endParaRPr lang="zh-CN" altLang="en-US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不骄不躁。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1942713" y="4151106"/>
            <a:ext cx="825403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4000" b="1" dirty="0" smtClean="0">
                <a:solidFill>
                  <a:schemeClr val="bg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激情成就价值，使命铸造未来</a:t>
            </a:r>
            <a:endParaRPr lang="zh-CN" altLang="en-US" sz="4000" b="1" dirty="0" smtClean="0">
              <a:solidFill>
                <a:schemeClr val="bg1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11" grpId="0"/>
      <p:bldP spid="44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1167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64784" y="2363272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32153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10073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3510" y="4902200"/>
            <a:ext cx="9516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街道办事处综合管理服务平台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商业计划书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31200" y="590169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349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237480" y="501015"/>
            <a:ext cx="1703070" cy="1703070"/>
            <a:chOff x="8248" y="789"/>
            <a:chExt cx="2682" cy="2682"/>
          </a:xfrm>
        </p:grpSpPr>
        <p:grpSp>
          <p:nvGrpSpPr>
            <p:cNvPr id="72" name="组合 71"/>
            <p:cNvGrpSpPr/>
            <p:nvPr/>
          </p:nvGrpSpPr>
          <p:grpSpPr>
            <a:xfrm>
              <a:off x="8248" y="789"/>
              <a:ext cx="2683" cy="2683"/>
              <a:chOff x="1677608" y="2996952"/>
              <a:chExt cx="1395643" cy="1395643"/>
            </a:xfrm>
          </p:grpSpPr>
          <p:sp>
            <p:nvSpPr>
              <p:cNvPr id="7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标题 4"/>
            <p:cNvSpPr txBox="1"/>
            <p:nvPr/>
          </p:nvSpPr>
          <p:spPr>
            <a:xfrm>
              <a:off x="8752" y="1840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3900" y="198755"/>
            <a:ext cx="3054985" cy="1701800"/>
            <a:chOff x="7140" y="313"/>
            <a:chExt cx="4811" cy="2680"/>
          </a:xfrm>
        </p:grpSpPr>
        <p:sp>
          <p:nvSpPr>
            <p:cNvPr id="76" name="椭圆 75"/>
            <p:cNvSpPr/>
            <p:nvPr/>
          </p:nvSpPr>
          <p:spPr>
            <a:xfrm>
              <a:off x="10297" y="313"/>
              <a:ext cx="797" cy="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0931" y="1110"/>
              <a:ext cx="1021" cy="102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140" y="1732"/>
              <a:ext cx="797" cy="7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782" y="2529"/>
              <a:ext cx="465" cy="4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7961" y="1363"/>
              <a:ext cx="274" cy="27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8155" y="3119755"/>
            <a:ext cx="8111490" cy="1676400"/>
            <a:chOff x="2753" y="4913"/>
            <a:chExt cx="12774" cy="2640"/>
          </a:xfrm>
        </p:grpSpPr>
        <p:sp>
          <p:nvSpPr>
            <p:cNvPr id="192" name="圆角矩形 191"/>
            <p:cNvSpPr/>
            <p:nvPr/>
          </p:nvSpPr>
          <p:spPr>
            <a:xfrm>
              <a:off x="12693" y="6759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13374" y="4913"/>
              <a:ext cx="1474" cy="1474"/>
              <a:chOff x="1677608" y="2996952"/>
              <a:chExt cx="1395643" cy="1395643"/>
            </a:xfrm>
          </p:grpSpPr>
          <p:sp>
            <p:nvSpPr>
              <p:cNvPr id="194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95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70C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196" name="文本框 9"/>
            <p:cNvSpPr txBox="1"/>
            <p:nvPr/>
          </p:nvSpPr>
          <p:spPr>
            <a:xfrm>
              <a:off x="12909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KSO_Shape">
              <a:hlinkClick r:id="rId1" tooltip="" action="ppaction://hlinksldjump"/>
            </p:cNvPr>
            <p:cNvSpPr/>
            <p:nvPr/>
          </p:nvSpPr>
          <p:spPr bwMode="auto">
            <a:xfrm>
              <a:off x="13755" y="5409"/>
              <a:ext cx="712" cy="489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2753" y="6714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3451" y="4913"/>
              <a:ext cx="1474" cy="1474"/>
              <a:chOff x="1677608" y="2996952"/>
              <a:chExt cx="1395643" cy="1395643"/>
            </a:xfrm>
          </p:grpSpPr>
          <p:sp>
            <p:nvSpPr>
              <p:cNvPr id="20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0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B0F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03" name="文本框 9"/>
            <p:cNvSpPr txBox="1"/>
            <p:nvPr/>
          </p:nvSpPr>
          <p:spPr>
            <a:xfrm>
              <a:off x="298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KSO_Shape">
              <a:hlinkClick r:id="rId2" tooltip="" action="ppaction://hlinksldjump"/>
            </p:cNvPr>
            <p:cNvSpPr/>
            <p:nvPr/>
          </p:nvSpPr>
          <p:spPr bwMode="auto">
            <a:xfrm>
              <a:off x="3855" y="5402"/>
              <a:ext cx="631" cy="49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6080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6761" y="4913"/>
              <a:ext cx="1474" cy="1474"/>
              <a:chOff x="1677608" y="2996952"/>
              <a:chExt cx="1395643" cy="1395643"/>
            </a:xfrm>
          </p:grpSpPr>
          <p:sp>
            <p:nvSpPr>
              <p:cNvPr id="21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16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17" name="文本框 9"/>
            <p:cNvSpPr txBox="1"/>
            <p:nvPr/>
          </p:nvSpPr>
          <p:spPr>
            <a:xfrm>
              <a:off x="629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KSO_Shape">
              <a:hlinkClick r:id="rId3" tooltip="" action="ppaction://hlinksldjump"/>
            </p:cNvPr>
            <p:cNvSpPr/>
            <p:nvPr/>
          </p:nvSpPr>
          <p:spPr bwMode="auto">
            <a:xfrm>
              <a:off x="7179" y="5379"/>
              <a:ext cx="636" cy="541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9407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0088" y="4913"/>
              <a:ext cx="1474" cy="1474"/>
              <a:chOff x="1677608" y="2996952"/>
              <a:chExt cx="1395643" cy="1395643"/>
            </a:xfrm>
          </p:grpSpPr>
          <p:sp>
            <p:nvSpPr>
              <p:cNvPr id="222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23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24" name="文本框 9"/>
            <p:cNvSpPr txBox="1"/>
            <p:nvPr/>
          </p:nvSpPr>
          <p:spPr>
            <a:xfrm>
              <a:off x="9622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KSO_Shape">
              <a:hlinkClick r:id="rId4" tooltip="" action="ppaction://hlinksldjump"/>
            </p:cNvPr>
            <p:cNvSpPr/>
            <p:nvPr/>
          </p:nvSpPr>
          <p:spPr bwMode="auto">
            <a:xfrm>
              <a:off x="10546" y="5338"/>
              <a:ext cx="557" cy="535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265"/>
            <a:chOff x="4369395" y="3284984"/>
            <a:chExt cx="1436675" cy="215265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430530"/>
            <a:chOff x="4369395" y="3284984"/>
            <a:chExt cx="1436675" cy="430530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/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265"/>
            <a:chOff x="4369395" y="3284984"/>
            <a:chExt cx="1436675" cy="215265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265"/>
            <a:chOff x="4369395" y="3284984"/>
            <a:chExt cx="1436675" cy="215265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瞎说一下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6" name="KSO_Shape"/>
            <p:cNvSpPr/>
            <p:nvPr/>
          </p:nvSpPr>
          <p:spPr bwMode="auto">
            <a:xfrm>
              <a:off x="6161" y="4476"/>
              <a:ext cx="1465" cy="115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一、项目的核心产品为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，可定制开发各级政府综合管理服务平台、各企事业单位综合管理服务平台。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二、前期的主打产品为：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；随着业务的拓展，会同步定制开发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三、中后期，将上线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03515" y="3703320"/>
            <a:ext cx="4391660" cy="3326130"/>
            <a:chOff x="12289" y="5832"/>
            <a:chExt cx="6916" cy="5238"/>
          </a:xfrm>
        </p:grpSpPr>
        <p:grpSp>
          <p:nvGrpSpPr>
            <p:cNvPr id="2" name="组合 1"/>
            <p:cNvGrpSpPr/>
            <p:nvPr/>
          </p:nvGrpSpPr>
          <p:grpSpPr>
            <a:xfrm>
              <a:off x="12289" y="5832"/>
              <a:ext cx="6916" cy="5238"/>
              <a:chOff x="2282031" y="457200"/>
              <a:chExt cx="7631113" cy="59436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98185" y="980728"/>
                <a:ext cx="6048672" cy="3456384"/>
              </a:xfrm>
              <a:prstGeom prst="rect">
                <a:avLst/>
              </a:prstGeom>
              <a:blipFill>
                <a:blip r:embed="rId1" cstate="print"/>
                <a:srcRect/>
                <a:stretch>
                  <a:fillRect l="-36872" t="-15145" r="-12052" b="-63539"/>
                </a:stretch>
              </a:blip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Picture 3" descr="C:\Users\Administrator\Desktop\iMac_resourc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031" y="457200"/>
                <a:ext cx="7631113" cy="594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图片 3" descr="QQ截图201801112258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7" y="6310"/>
              <a:ext cx="5399" cy="30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71" grpId="0" bldLvl="0" animBg="1"/>
      <p:bldP spid="72" grpId="0" bldLvl="0" animBg="1"/>
      <p:bldP spid="73" grpId="0" bldLvl="0" animBg="1"/>
      <p:bldP spid="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539289" y="131761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53223" y="1855356"/>
            <a:ext cx="7632848" cy="341376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街道办综合管理服务平台，是以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为核心的基层政府定制版。多级可扩展架构（目前为街道办、社区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企业、群众三级），多终端覆盖（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端、移动端）。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以数据采集及可视化分析模块、机关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业务规范化模块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、机关干部队伍管理模块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、工作督办考核模块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、公共便民服务模块、信息互联互通模块、优质资源共享模块等七大功能模块组成，满足在街道办事处的工作中，数据分散、干部业务不精、信息时效性差、群众满意度低（此处省略一万字）等等痛点问题。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2" grpId="0" bldLvl="0" animBg="1"/>
      <p:bldP spid="73" grpId="0" bldLvl="0" animBg="1"/>
      <p:bldP spid="36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786630" y="261620"/>
            <a:ext cx="275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需求分析（街道办）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8030" y="2583815"/>
            <a:ext cx="31724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服务群众，提升社会公信力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的管理方式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405902" y="486269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599452" y="505624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ldLvl="0" animBg="1"/>
      <p:bldP spid="33" grpId="0" bldLvl="0" animBg="1"/>
      <p:bldP spid="2" grpId="0" bldLvl="0" animBg="1"/>
      <p:bldP spid="5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发展前景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492852" y="2001970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1911350" y="202438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市场几乎空白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812800" y="2441575"/>
            <a:ext cx="28067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相比于传统的上级发文，下级执行而产生的需求，我们是在创造需求。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049580" y="425586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813435" y="4678045"/>
            <a:ext cx="278955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十九大，明确指出党和政府要善于运用互联网技术和信息化手段开展工作。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735" y="2047240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社会关注热点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770" y="2441575"/>
            <a:ext cx="30848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机关单位的主动创新以及实实在在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以人民群众为出发点解决实际问题，容易形成社会关注热点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易于推广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390" y="4678045"/>
            <a:ext cx="33039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通过打造一两个示范点，产生良好的社会效应，然后全区、全市乃至更大范围的推广，正是政府工作的常规方式。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  <p:bldP spid="11" grpId="0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67" grpId="0" bldLvl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75547" y="1530211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384300" y="2323465"/>
            <a:ext cx="2911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667754" y="1656667"/>
            <a:ext cx="2639377" cy="655955"/>
            <a:chOff x="4794984" y="2616205"/>
            <a:chExt cx="2639377" cy="65595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096" y="2704787"/>
              <a:ext cx="2628265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106" y="2906082"/>
              <a:ext cx="655955" cy="76200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346" y="2768287"/>
              <a:ext cx="2532380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尚无明确的市场认知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07420" y="1470777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7070793" y="2340625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88380" y="1587500"/>
            <a:ext cx="2996564" cy="1073785"/>
            <a:chOff x="4806096" y="2627317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858054" y="2739274"/>
              <a:ext cx="1347251" cy="4316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缺乏对政府工作痛点的认识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075547" y="4168117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2311110" y="4932913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36625" y="4251960"/>
            <a:ext cx="3256915" cy="1101725"/>
            <a:chOff x="4806096" y="2627317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860650" y="2747518"/>
              <a:ext cx="1350631" cy="4207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缺少坚持群众路线，全心全意为人民服务的态度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7420" y="4117966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5" name="组合 114"/>
          <p:cNvGrpSpPr/>
          <p:nvPr/>
        </p:nvGrpSpPr>
        <p:grpSpPr>
          <a:xfrm>
            <a:off x="5979795" y="4234180"/>
            <a:ext cx="3105150" cy="1119505"/>
            <a:chOff x="4806096" y="2627317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871770" y="2756024"/>
              <a:ext cx="1310610" cy="414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缺少互联网思维与政府工作有效结合的经验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ldLvl="0" animBg="1"/>
      <p:bldP spid="11" grpId="0"/>
      <p:bldP spid="73" grpId="0"/>
      <p:bldP spid="86" grpId="0"/>
      <p:bldP spid="9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WPS 演示</Application>
  <PresentationFormat>自定义</PresentationFormat>
  <Paragraphs>427</Paragraphs>
  <Slides>23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宋体</vt:lpstr>
      <vt:lpstr>Wingdings</vt:lpstr>
      <vt:lpstr>方正兰亭黑简体</vt:lpstr>
      <vt:lpstr>微软雅黑</vt:lpstr>
      <vt:lpstr>DIN-BoldItalic</vt:lpstr>
      <vt:lpstr>Impact MT Std</vt:lpstr>
      <vt:lpstr>Segoe UI</vt:lpstr>
      <vt:lpstr>方正超粗黑简体</vt:lpstr>
      <vt:lpstr>Impact</vt:lpstr>
      <vt:lpstr>UKIJ Qolyazma</vt:lpstr>
      <vt:lpstr>Calibri</vt:lpstr>
      <vt:lpstr>黑体</vt:lpstr>
      <vt:lpstr>Segoe Print</vt:lpstr>
      <vt:lpstr>Arial Unicode MS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admin</cp:lastModifiedBy>
  <cp:revision>372</cp:revision>
  <dcterms:created xsi:type="dcterms:W3CDTF">2016-01-14T08:47:00Z</dcterms:created>
  <dcterms:modified xsi:type="dcterms:W3CDTF">2018-01-12T09:44:40Z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